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2" r:id="rId2"/>
  </p:sldMasterIdLst>
  <p:notesMasterIdLst>
    <p:notesMasterId r:id="rId43"/>
  </p:notesMasterIdLst>
  <p:sldIdLst>
    <p:sldId id="256" r:id="rId3"/>
    <p:sldId id="257" r:id="rId4"/>
    <p:sldId id="258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59" r:id="rId13"/>
    <p:sldId id="260" r:id="rId14"/>
    <p:sldId id="261" r:id="rId15"/>
    <p:sldId id="284" r:id="rId16"/>
    <p:sldId id="262" r:id="rId17"/>
    <p:sldId id="285" r:id="rId18"/>
    <p:sldId id="263" r:id="rId19"/>
    <p:sldId id="264" r:id="rId20"/>
    <p:sldId id="265" r:id="rId21"/>
    <p:sldId id="286" r:id="rId22"/>
    <p:sldId id="266" r:id="rId23"/>
    <p:sldId id="267" r:id="rId24"/>
    <p:sldId id="295" r:id="rId25"/>
    <p:sldId id="268" r:id="rId26"/>
    <p:sldId id="287" r:id="rId27"/>
    <p:sldId id="269" r:id="rId28"/>
    <p:sldId id="288" r:id="rId29"/>
    <p:sldId id="270" r:id="rId30"/>
    <p:sldId id="289" r:id="rId31"/>
    <p:sldId id="271" r:id="rId32"/>
    <p:sldId id="272" r:id="rId33"/>
    <p:sldId id="273" r:id="rId34"/>
    <p:sldId id="274" r:id="rId35"/>
    <p:sldId id="292" r:id="rId36"/>
    <p:sldId id="275" r:id="rId37"/>
    <p:sldId id="293" r:id="rId38"/>
    <p:sldId id="294" r:id="rId39"/>
    <p:sldId id="276" r:id="rId40"/>
    <p:sldId id="296" r:id="rId41"/>
    <p:sldId id="290" r:id="rId4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6"/>
  </p:normalViewPr>
  <p:slideViewPr>
    <p:cSldViewPr snapToGrid="0">
      <p:cViewPr varScale="1">
        <p:scale>
          <a:sx n="144" d="100"/>
          <a:sy n="144" d="100"/>
        </p:scale>
        <p:origin x="48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c00b5d0c5_1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5c00b5d0c5_1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c00b5d0c5_1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g5c00b5d0c5_1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/>
              <a:t>下課就去吃飯，不會隔了30分鐘才去吃飯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c00b5d0c5_1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5c00b5d0c5_1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c00b5d0c5_1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g5c00b5d0c5_1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c00b5d0c5_1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5c00b5d0c5_1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c00b5d0c5_1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g5c00b5d0c5_1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zh-TW"/>
              <a:t>以此增加判斷為哪個餐廳的依據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c00b5d0c5_1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c00b5d0c5_1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c00b5d0c5_1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5c00b5d0c5_1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c00b5d0c5_1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g5c00b5d0c5_1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00b5d0c5_11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5c00b5d0c5_11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c00b5d0c5_1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5c00b5d0c5_1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c00b5d0c5_1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5c00b5d0c5_1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c00b5d0c5_11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5c00b5d0c5_11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00b5d0c5_1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g5c00b5d0c5_1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c00b5d0c5_1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9" name="Google Shape;109;g5c00b5d0c5_1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c00b5d0c5_1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g5c00b5d0c5_1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c00b5d0c5_1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g5c00b5d0c5_1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c00b5d0c5_1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" name="Google Shape;128;g5c00b5d0c5_11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c00b5d0c5_1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5c00b5d0c5_1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c00b5d0c5_1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g5c00b5d0c5_1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c00b5d0c5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5c00b5d0c5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09551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7864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13511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348321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87282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189108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1707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885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6/21/19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563694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018017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868063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6689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6/21/19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>
            <a:spLocks noGrp="1"/>
          </p:cNvSpPr>
          <p:nvPr>
            <p:ph type="ctrTitle"/>
          </p:nvPr>
        </p:nvSpPr>
        <p:spPr>
          <a:xfrm>
            <a:off x="351649" y="1581846"/>
            <a:ext cx="8520600" cy="9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altLang="zh-TW"/>
              <a:t>EECS3030 </a:t>
            </a:r>
            <a:r>
              <a:rPr lang="en-US" altLang="zh-TW" dirty="0"/>
              <a:t>probability</a:t>
            </a:r>
            <a:br>
              <a:rPr lang="en-US" altLang="zh-TW" dirty="0"/>
            </a:br>
            <a:r>
              <a:rPr lang="en-US" altLang="zh-TW" dirty="0"/>
              <a:t>final project</a:t>
            </a:r>
            <a:endParaRPr dirty="0"/>
          </a:p>
        </p:txBody>
      </p:sp>
      <p:sp>
        <p:nvSpPr>
          <p:cNvPr id="100" name="Google Shape;100;p25"/>
          <p:cNvSpPr txBox="1">
            <a:spLocks noGrp="1"/>
          </p:cNvSpPr>
          <p:nvPr>
            <p:ph type="subTitle" idx="1"/>
          </p:nvPr>
        </p:nvSpPr>
        <p:spPr>
          <a:xfrm>
            <a:off x="351649" y="2645968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4800" dirty="0">
                <a:solidFill>
                  <a:schemeClr val="dk1"/>
                </a:solidFill>
              </a:rPr>
              <a:t>學餐人數分析</a:t>
            </a:r>
            <a:endParaRPr sz="4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695A5357-0B65-8842-82CE-E5807263E440}"/>
              </a:ext>
            </a:extLst>
          </p:cNvPr>
          <p:cNvSpPr txBox="1"/>
          <p:nvPr/>
        </p:nvSpPr>
        <p:spPr>
          <a:xfrm>
            <a:off x="2902997" y="3622090"/>
            <a:ext cx="3417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zh-TW" sz="2800" dirty="0">
                <a:solidFill>
                  <a:srgbClr val="00B0F0"/>
                </a:solidFill>
              </a:rPr>
              <a:t>Group5</a:t>
            </a:r>
            <a:endParaRPr kumimoji="1" lang="zh-TW" altLang="en-US" sz="2800" dirty="0">
              <a:solidFill>
                <a:srgbClr val="00B0F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978923-8E12-1F49-A90A-A88E6252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數據記錄方式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54314AD-524D-3241-8CFE-A0AE7E638A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zh-TW" altLang="en-US" sz="2800" dirty="0">
                <a:solidFill>
                  <a:srgbClr val="FF0000"/>
                </a:solidFill>
              </a:rPr>
              <a:t>每五分鐘</a:t>
            </a:r>
            <a:r>
              <a:rPr kumimoji="1" lang="zh-TW" altLang="en-US" sz="2800" dirty="0"/>
              <a:t>紀錄一筆數據</a:t>
            </a:r>
            <a:endParaRPr kumimoji="1" lang="en-US" altLang="zh-TW" sz="2800" dirty="0"/>
          </a:p>
          <a:p>
            <a:pPr>
              <a:buFont typeface="Wingdings" pitchFamily="2" charset="2"/>
              <a:buChar char="Ø"/>
            </a:pPr>
            <a:endParaRPr kumimoji="1" lang="en-US" altLang="zh-TW" sz="2800" dirty="0"/>
          </a:p>
          <a:p>
            <a:pPr>
              <a:buFont typeface="Wingdings" pitchFamily="2" charset="2"/>
              <a:buChar char="Ø"/>
            </a:pPr>
            <a:r>
              <a:rPr kumimoji="1" lang="zh-TW" altLang="en-US" sz="2800" dirty="0"/>
              <a:t>男女分開紀錄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96058D-15C8-9147-89EB-F3F863691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21" y="1830164"/>
            <a:ext cx="4719674" cy="264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17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數據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18" name="Google Shape;118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19" name="Google Shape;119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029" y="0"/>
            <a:ext cx="586479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分析方式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25" name="Google Shape;125;p29"/>
          <p:cNvSpPr txBox="1">
            <a:spLocks noGrp="1"/>
          </p:cNvSpPr>
          <p:nvPr>
            <p:ph type="body" idx="1"/>
          </p:nvPr>
        </p:nvSpPr>
        <p:spPr>
          <a:xfrm>
            <a:off x="311700" y="1116419"/>
            <a:ext cx="8520600" cy="946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latin typeface="+mn-ea"/>
              </a:rPr>
              <a:t>人數與時間關係</a:t>
            </a:r>
            <a:endParaRPr lang="zh-TW" altLang="en-US" sz="2800" dirty="0">
              <a:latin typeface="+mn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292BA3-F37B-7140-9E27-5661500FD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376" y="156735"/>
            <a:ext cx="2532322" cy="1721979"/>
          </a:xfrm>
          <a:prstGeom prst="rect">
            <a:avLst/>
          </a:prstGeom>
        </p:spPr>
      </p:pic>
      <p:sp>
        <p:nvSpPr>
          <p:cNvPr id="7" name="Google Shape;125;p29">
            <a:extLst>
              <a:ext uri="{FF2B5EF4-FFF2-40B4-BE49-F238E27FC236}">
                <a16:creationId xmlns:a16="http://schemas.microsoft.com/office/drawing/2014/main" id="{BA8289BB-E0AD-E645-90B4-F566E2B6516C}"/>
              </a:ext>
            </a:extLst>
          </p:cNvPr>
          <p:cNvSpPr txBox="1">
            <a:spLocks/>
          </p:cNvSpPr>
          <p:nvPr/>
        </p:nvSpPr>
        <p:spPr>
          <a:xfrm>
            <a:off x="311700" y="2062716"/>
            <a:ext cx="8520600" cy="9462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●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●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●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TW" altLang="en-US" sz="2800" dirty="0">
                <a:latin typeface="+mn-ea"/>
              </a:rPr>
              <a:t>人數與餐廳關係</a:t>
            </a:r>
          </a:p>
        </p:txBody>
      </p:sp>
      <p:sp>
        <p:nvSpPr>
          <p:cNvPr id="10" name="Google Shape;125;p29">
            <a:extLst>
              <a:ext uri="{FF2B5EF4-FFF2-40B4-BE49-F238E27FC236}">
                <a16:creationId xmlns:a16="http://schemas.microsoft.com/office/drawing/2014/main" id="{576E94BE-B2CB-DA4F-BA95-E70A6E64C7DC}"/>
              </a:ext>
            </a:extLst>
          </p:cNvPr>
          <p:cNvSpPr txBox="1">
            <a:spLocks/>
          </p:cNvSpPr>
          <p:nvPr/>
        </p:nvSpPr>
        <p:spPr>
          <a:xfrm>
            <a:off x="311700" y="3009013"/>
            <a:ext cx="8520600" cy="94629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 panose="020B0604020202020204" pitchFamily="34" charset="0"/>
              <a:buChar char="●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●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●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○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 panose="020B0604020202020204" pitchFamily="34" charset="0"/>
              <a:buChar char="■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  <a:buFont typeface="Wingdings" pitchFamily="2" charset="2"/>
              <a:buChar char="Ø"/>
            </a:pPr>
            <a:r>
              <a:rPr lang="zh-TW" altLang="en-US" sz="2800" dirty="0">
                <a:latin typeface="+mn-ea"/>
              </a:rPr>
              <a:t>性別與餐廳關係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0F4148B-C4C0-4947-9F82-22DC5455B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5923" y="2535864"/>
            <a:ext cx="2681228" cy="169289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6B18C42-8027-4442-AF20-EB86A3FD6F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828" y="1387821"/>
            <a:ext cx="2403744" cy="18028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build="p"/>
      <p:bldP spid="7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2800" dirty="0">
                <a:solidFill>
                  <a:srgbClr val="FF0000"/>
                </a:solidFill>
              </a:rPr>
              <a:t>人數</a:t>
            </a:r>
            <a:r>
              <a:rPr lang="zh-TW" sz="2800" dirty="0">
                <a:solidFill>
                  <a:srgbClr val="0070C0"/>
                </a:solidFill>
              </a:rPr>
              <a:t>與</a:t>
            </a:r>
            <a:r>
              <a:rPr lang="zh-TW" sz="2800" dirty="0">
                <a:solidFill>
                  <a:srgbClr val="FF0000"/>
                </a:solidFill>
              </a:rPr>
              <a:t>時間</a:t>
            </a:r>
            <a:r>
              <a:rPr lang="zh-TW" sz="2800" dirty="0">
                <a:solidFill>
                  <a:srgbClr val="0070C0"/>
                </a:solidFill>
              </a:rPr>
              <a:t>關係</a:t>
            </a:r>
            <a:endParaRPr sz="2800" dirty="0">
              <a:solidFill>
                <a:srgbClr val="0070C0"/>
              </a:solidFill>
            </a:endParaRPr>
          </a:p>
        </p:txBody>
      </p:sp>
      <p:sp>
        <p:nvSpPr>
          <p:cNvPr id="131" name="Google Shape;131;p30"/>
          <p:cNvSpPr txBox="1">
            <a:spLocks noGrp="1"/>
          </p:cNvSpPr>
          <p:nvPr>
            <p:ph type="body" idx="1"/>
          </p:nvPr>
        </p:nvSpPr>
        <p:spPr>
          <a:xfrm>
            <a:off x="311700" y="1173900"/>
            <a:ext cx="8520600" cy="1686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>
                <a:latin typeface="+mn-ea"/>
              </a:rPr>
              <a:t>問題：</a:t>
            </a:r>
            <a:endParaRPr lang="en-US" altLang="zh-TW" sz="2800" dirty="0">
              <a:latin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>
                <a:latin typeface="+mn-ea"/>
              </a:rPr>
              <a:t>想知道</a:t>
            </a:r>
            <a:r>
              <a:rPr lang="zh-TW" sz="2800" dirty="0">
                <a:solidFill>
                  <a:srgbClr val="FF0000"/>
                </a:solidFill>
                <a:latin typeface="+mn-ea"/>
              </a:rPr>
              <a:t>在哪個時段用餐人會比較少</a:t>
            </a:r>
            <a:endParaRPr lang="en-US" altLang="zh-TW" sz="2800" dirty="0">
              <a:solidFill>
                <a:srgbClr val="FF0000"/>
              </a:solidFill>
              <a:latin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>
                <a:latin typeface="+mn-ea"/>
              </a:rPr>
              <a:t>方法：</a:t>
            </a:r>
            <a:endParaRPr lang="en-US" altLang="zh-TW" sz="2800" dirty="0">
              <a:latin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 dirty="0">
                <a:latin typeface="+mn-ea"/>
              </a:rPr>
              <a:t>將時段分成</a:t>
            </a:r>
            <a:r>
              <a:rPr lang="zh-TW" altLang="en-US" sz="2800" dirty="0">
                <a:latin typeface="+mn-ea"/>
              </a:rPr>
              <a:t>：</a:t>
            </a:r>
            <a:endParaRPr lang="en-US" altLang="zh-TW" sz="2800" dirty="0">
              <a:latin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sz="2800" dirty="0">
                <a:latin typeface="+mn-ea"/>
              </a:rPr>
              <a:t>1. </a:t>
            </a:r>
            <a:r>
              <a:rPr lang="zh-TW" sz="2800" dirty="0">
                <a:latin typeface="+mn-ea"/>
              </a:rPr>
              <a:t>12:00~12:30</a:t>
            </a:r>
            <a:endParaRPr lang="en-US" altLang="zh-TW" sz="2800" dirty="0">
              <a:latin typeface="+mn-e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sz="2800" dirty="0">
                <a:latin typeface="+mn-ea"/>
              </a:rPr>
              <a:t>2. </a:t>
            </a:r>
            <a:r>
              <a:rPr lang="zh-TW" sz="2800" dirty="0">
                <a:latin typeface="+mn-ea"/>
              </a:rPr>
              <a:t>12:30~13:00</a:t>
            </a:r>
            <a:endParaRPr lang="en-US" altLang="zh-TW" sz="2800" dirty="0">
              <a:latin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32;p30">
            <a:extLst>
              <a:ext uri="{FF2B5EF4-FFF2-40B4-BE49-F238E27FC236}">
                <a16:creationId xmlns:a16="http://schemas.microsoft.com/office/drawing/2014/main" id="{21D7C8A5-3BF0-024C-9402-172006400A3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12601"/>
          <a:stretch/>
        </p:blipFill>
        <p:spPr>
          <a:xfrm>
            <a:off x="723794" y="2064333"/>
            <a:ext cx="7991651" cy="217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4A204B5-AB14-FC48-9761-1A900D6B13E1}"/>
              </a:ext>
            </a:extLst>
          </p:cNvPr>
          <p:cNvSpPr txBox="1"/>
          <p:nvPr/>
        </p:nvSpPr>
        <p:spPr>
          <a:xfrm>
            <a:off x="2162489" y="355147"/>
            <a:ext cx="5114260" cy="1709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15000"/>
              </a:lnSpc>
              <a:spcBef>
                <a:spcPts val="1600"/>
              </a:spcBef>
              <a:buClr>
                <a:schemeClr val="dk1"/>
              </a:buClr>
              <a:buSzPts val="1100"/>
            </a:pPr>
            <a:r>
              <a:rPr lang="en" altLang="zh-TW" sz="2800" dirty="0"/>
              <a:t>label 0: 12:00~12:30</a:t>
            </a:r>
          </a:p>
          <a:p>
            <a:pPr lv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altLang="zh-TW" sz="2800" dirty="0"/>
              <a:t>label 1: 12:30~13:00</a:t>
            </a: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121480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altLang="zh-TW" sz="3200" dirty="0">
                <a:solidFill>
                  <a:srgbClr val="0070C0"/>
                </a:solidFill>
              </a:rPr>
              <a:t>cross  validation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38" name="Google Shape;138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  <p:pic>
        <p:nvPicPr>
          <p:cNvPr id="139" name="Google Shape;13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75"/>
            <a:ext cx="40767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1225" y="1895425"/>
            <a:ext cx="40576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1700" y="3390850"/>
            <a:ext cx="4076700" cy="74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5975" y="2638363"/>
            <a:ext cx="40481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5963" y="4133788"/>
            <a:ext cx="3933825" cy="752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1"/>
          <p:cNvSpPr txBox="1"/>
          <p:nvPr/>
        </p:nvSpPr>
        <p:spPr>
          <a:xfrm>
            <a:off x="4626750" y="1152475"/>
            <a:ext cx="4386300" cy="12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CN" altLang="en-US" sz="2800" b="0" i="0" u="none" strike="noStrike" cap="none" dirty="0">
                <a:solidFill>
                  <a:schemeClr val="tx1"/>
                </a:solidFill>
                <a:latin typeface="+mn-ea"/>
                <a:ea typeface="+mn-ea"/>
                <a:cs typeface="Arial"/>
                <a:sym typeface="Arial"/>
              </a:rPr>
              <a:t>一共進行</a:t>
            </a:r>
            <a:r>
              <a:rPr lang="zh-TW" sz="2800" b="0" i="0" u="none" strike="noStrike" cap="none" dirty="0">
                <a:solidFill>
                  <a:srgbClr val="FF0000"/>
                </a:solidFill>
                <a:latin typeface="+mn-ea"/>
                <a:ea typeface="+mn-ea"/>
                <a:cs typeface="Arial"/>
                <a:sym typeface="Arial"/>
              </a:rPr>
              <a:t>五次交叉驗證</a:t>
            </a:r>
            <a:endParaRPr sz="2800" b="0" i="0" u="none" strike="noStrike" cap="none" dirty="0">
              <a:solidFill>
                <a:srgbClr val="FF0000"/>
              </a:solidFill>
              <a:latin typeface="+mn-ea"/>
              <a:ea typeface="+mn-ea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02F9CD-4F82-C44B-92D8-CC5ED2F9C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200" dirty="0">
                <a:solidFill>
                  <a:srgbClr val="0070C0"/>
                </a:solidFill>
              </a:rPr>
              <a:t>Accuracy   table</a:t>
            </a:r>
            <a:endParaRPr kumimoji="1" lang="zh-TW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0F6EE04-1771-4345-8614-78140DBC46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en-US" sz="28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以交叉驗證的結果</a:t>
            </a:r>
            <a:r>
              <a:rPr lang="zh-TW" altLang="zh-TW" sz="2800" dirty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並算出</a:t>
            </a:r>
            <a:r>
              <a:rPr lang="zh-TW" altLang="zh-TW" sz="2800" dirty="0">
                <a:solidFill>
                  <a:srgbClr val="FF0000"/>
                </a:solidFill>
                <a:latin typeface="+mn-ea"/>
                <a:cs typeface="Arial"/>
                <a:sym typeface="Arial"/>
              </a:rPr>
              <a:t>Accuracy table, UAR, AR</a:t>
            </a:r>
            <a:endParaRPr kumimoji="1" lang="zh-TW" altLang="en-US" sz="2800" dirty="0">
              <a:latin typeface="+mn-ea"/>
            </a:endParaRPr>
          </a:p>
        </p:txBody>
      </p:sp>
      <p:pic>
        <p:nvPicPr>
          <p:cNvPr id="4" name="Google Shape;145;p31">
            <a:extLst>
              <a:ext uri="{FF2B5EF4-FFF2-40B4-BE49-F238E27FC236}">
                <a16:creationId xmlns:a16="http://schemas.microsoft.com/office/drawing/2014/main" id="{6EB19BE1-2487-3E4E-9293-772E03D852B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42218" y="2044743"/>
            <a:ext cx="2733279" cy="20913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350169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3200" dirty="0">
                <a:solidFill>
                  <a:srgbClr val="FF0000"/>
                </a:solidFill>
              </a:rPr>
              <a:t>人數</a:t>
            </a:r>
            <a:r>
              <a:rPr lang="zh-TW" sz="3200" dirty="0">
                <a:solidFill>
                  <a:srgbClr val="0070C0"/>
                </a:solidFill>
              </a:rPr>
              <a:t>與</a:t>
            </a:r>
            <a:r>
              <a:rPr lang="zh-TW" sz="3200" dirty="0">
                <a:solidFill>
                  <a:srgbClr val="FF0000"/>
                </a:solidFill>
              </a:rPr>
              <a:t>時間</a:t>
            </a:r>
            <a:r>
              <a:rPr lang="zh-TW" sz="3200" dirty="0">
                <a:solidFill>
                  <a:srgbClr val="0070C0"/>
                </a:solidFill>
              </a:rPr>
              <a:t>關係(分成三個時段)</a:t>
            </a:r>
            <a:endParaRPr sz="3200" dirty="0">
              <a:solidFill>
                <a:srgbClr val="0070C0"/>
              </a:solidFill>
            </a:endParaRPr>
          </a:p>
        </p:txBody>
      </p:sp>
      <p:pic>
        <p:nvPicPr>
          <p:cNvPr id="152" name="Google Shape;15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575" y="1330375"/>
            <a:ext cx="8886825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endParaRPr/>
          </a:p>
        </p:txBody>
      </p:sp>
      <p:pic>
        <p:nvPicPr>
          <p:cNvPr id="159" name="Google Shape;159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152463"/>
            <a:ext cx="38481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450" y="2152600"/>
            <a:ext cx="38385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55013" y="1162000"/>
            <a:ext cx="3895725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6450" y="3143200"/>
            <a:ext cx="383857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4063" y="2162125"/>
            <a:ext cx="38576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32050" y="3325025"/>
            <a:ext cx="2199650" cy="12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分析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70" name="Google Shape;17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211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/>
              <a:t>時間</a:t>
            </a:r>
            <a:r>
              <a:rPr lang="zh-TW" sz="2800" dirty="0">
                <a:solidFill>
                  <a:srgbClr val="FF0000"/>
                </a:solidFill>
              </a:rPr>
              <a:t>對人數影響大</a:t>
            </a:r>
            <a:endParaRPr sz="2800" dirty="0">
              <a:solidFill>
                <a:srgbClr val="FF0000"/>
              </a:solidFill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/>
              <a:t>時間</a:t>
            </a:r>
            <a:r>
              <a:rPr lang="zh-TW" sz="2800" dirty="0">
                <a:solidFill>
                  <a:srgbClr val="FF0000"/>
                </a:solidFill>
              </a:rPr>
              <a:t>分成兩段</a:t>
            </a:r>
            <a:r>
              <a:rPr lang="zh-TW" sz="2800" dirty="0"/>
              <a:t>去做預測的</a:t>
            </a:r>
            <a:r>
              <a:rPr lang="zh-TW" sz="2800" dirty="0">
                <a:solidFill>
                  <a:srgbClr val="FF0000"/>
                </a:solidFill>
              </a:rPr>
              <a:t>準確率達到8成25</a:t>
            </a:r>
            <a:r>
              <a:rPr lang="zh-TW" sz="2800" dirty="0"/>
              <a:t>，但如果</a:t>
            </a:r>
            <a:r>
              <a:rPr lang="zh-TW" sz="2800" dirty="0">
                <a:solidFill>
                  <a:srgbClr val="FF0000"/>
                </a:solidFill>
              </a:rPr>
              <a:t>分成三段反而沒那麼準</a:t>
            </a:r>
            <a:r>
              <a:rPr lang="zh-TW" sz="2800" dirty="0"/>
              <a:t>，可能是因為分成更細的話每一段的差異反而不明顯。</a:t>
            </a:r>
            <a:endParaRPr lang="zh-TW" altLang="en-US" sz="2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大綱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06" name="Google Shape;106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latin typeface="+mn-ea"/>
              </a:rPr>
              <a:t>前言</a:t>
            </a:r>
            <a:r>
              <a:rPr lang="zh-TW" altLang="en-US" sz="2800" dirty="0">
                <a:latin typeface="+mn-ea"/>
              </a:rPr>
              <a:t>、</a:t>
            </a:r>
            <a:r>
              <a:rPr lang="zh-TW" sz="2800" dirty="0">
                <a:latin typeface="+mn-ea"/>
              </a:rPr>
              <a:t>動機</a:t>
            </a:r>
            <a:endParaRPr lang="en-US" altLang="zh-TW" sz="2800" dirty="0">
              <a:latin typeface="+mn-ea"/>
            </a:endParaRPr>
          </a:p>
          <a:p>
            <a:pPr marL="51435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altLang="en-US" sz="2800" dirty="0">
                <a:latin typeface="+mn-ea"/>
              </a:rPr>
              <a:t>數據收集方式</a:t>
            </a:r>
            <a:endParaRPr sz="2800" dirty="0">
              <a:latin typeface="+mn-ea"/>
            </a:endParaRPr>
          </a:p>
          <a:p>
            <a:pPr marL="51435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latin typeface="+mn-ea"/>
              </a:rPr>
              <a:t>數據</a:t>
            </a:r>
            <a:r>
              <a:rPr lang="zh-TW" altLang="en-US" sz="2800" dirty="0">
                <a:latin typeface="+mn-ea"/>
              </a:rPr>
              <a:t>分析</a:t>
            </a:r>
            <a:endParaRPr sz="2800" dirty="0">
              <a:latin typeface="+mn-ea"/>
            </a:endParaRPr>
          </a:p>
          <a:p>
            <a:pPr marL="51435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latin typeface="+mn-ea"/>
              </a:rPr>
              <a:t>討論</a:t>
            </a:r>
            <a:endParaRPr lang="en-US" altLang="zh-TW" sz="2800" dirty="0">
              <a:latin typeface="+mn-ea"/>
            </a:endParaRPr>
          </a:p>
          <a:p>
            <a:pPr marL="514350" lvl="0" indent="-514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CN" altLang="en-US" sz="2800" dirty="0">
                <a:latin typeface="+mn-ea"/>
              </a:rPr>
              <a:t>結論</a:t>
            </a:r>
            <a:endParaRPr sz="2800" dirty="0">
              <a:latin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02ADC8-8F59-E649-AE58-EEAA4CE92976}"/>
              </a:ext>
            </a:extLst>
          </p:cNvPr>
          <p:cNvSpPr/>
          <p:nvPr/>
        </p:nvSpPr>
        <p:spPr>
          <a:xfrm>
            <a:off x="1059714" y="961768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/>
                <a:solidFill>
                  <a:schemeClr val="accent4"/>
                </a:solidFill>
              </a:rPr>
              <a:t>如果要避免壅擠可以</a:t>
            </a:r>
            <a:r>
              <a:rPr lang="en-US" altLang="zh-CN" sz="5400" b="1" dirty="0">
                <a:ln/>
                <a:solidFill>
                  <a:schemeClr val="accent4"/>
                </a:solidFill>
              </a:rPr>
              <a:t>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EFA362C-45C3-4A40-B4A6-7BB596D218C4}"/>
              </a:ext>
            </a:extLst>
          </p:cNvPr>
          <p:cNvSpPr/>
          <p:nvPr/>
        </p:nvSpPr>
        <p:spPr>
          <a:xfrm>
            <a:off x="1906099" y="2110085"/>
            <a:ext cx="54168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CN" sz="5400" b="1" dirty="0">
                <a:ln/>
                <a:solidFill>
                  <a:srgbClr val="FF0000"/>
                </a:solidFill>
              </a:rPr>
              <a:t>12:30</a:t>
            </a:r>
            <a:r>
              <a:rPr lang="zh-TW" altLang="en-US" sz="5400" b="1" dirty="0">
                <a:ln/>
                <a:solidFill>
                  <a:srgbClr val="FF0000"/>
                </a:solidFill>
              </a:rPr>
              <a:t>後再去用餐</a:t>
            </a:r>
            <a:endParaRPr lang="en-US" altLang="zh-CN" sz="5400" b="1" dirty="0">
              <a:ln/>
              <a:solidFill>
                <a:srgbClr val="FF0000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683C50-07D3-7F46-905D-E7CBCFB6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234" y="3033415"/>
            <a:ext cx="3346598" cy="196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0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"/>
          <p:cNvSpPr txBox="1">
            <a:spLocks noGrp="1"/>
          </p:cNvSpPr>
          <p:nvPr>
            <p:ph type="title"/>
          </p:nvPr>
        </p:nvSpPr>
        <p:spPr>
          <a:xfrm>
            <a:off x="311699" y="38123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zh-TW" sz="3200" dirty="0">
                <a:solidFill>
                  <a:srgbClr val="FF0000"/>
                </a:solidFill>
              </a:rPr>
              <a:t>餐廳</a:t>
            </a:r>
            <a:r>
              <a:rPr lang="zh-TW" altLang="zh-TW" sz="3200" dirty="0">
                <a:solidFill>
                  <a:srgbClr val="0070C0"/>
                </a:solidFill>
              </a:rPr>
              <a:t>與</a:t>
            </a:r>
            <a:r>
              <a:rPr lang="zh-TW" altLang="zh-TW" sz="3200" dirty="0">
                <a:solidFill>
                  <a:srgbClr val="FF0000"/>
                </a:solidFill>
              </a:rPr>
              <a:t>人數</a:t>
            </a:r>
            <a:r>
              <a:rPr lang="zh-TW" altLang="zh-TW" sz="3200" dirty="0">
                <a:solidFill>
                  <a:srgbClr val="0070C0"/>
                </a:solidFill>
              </a:rPr>
              <a:t>關係</a:t>
            </a:r>
            <a:endParaRPr sz="3200" dirty="0"/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94" y="1095153"/>
            <a:ext cx="8102009" cy="3538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249" y="1215105"/>
            <a:ext cx="3503874" cy="895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2249" y="2110636"/>
            <a:ext cx="3503874" cy="91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2249" y="3021296"/>
            <a:ext cx="3503874" cy="91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976123" y="1199976"/>
            <a:ext cx="3470817" cy="91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76123" y="2110636"/>
            <a:ext cx="3487404" cy="8955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8;p36">
            <a:extLst>
              <a:ext uri="{FF2B5EF4-FFF2-40B4-BE49-F238E27FC236}">
                <a16:creationId xmlns:a16="http://schemas.microsoft.com/office/drawing/2014/main" id="{B27C5866-F584-954A-85CD-DFC283FE625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7144" y="691118"/>
            <a:ext cx="5199321" cy="34040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7772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分析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94" name="Google Shape;19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43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200" dirty="0"/>
              <a:t>預測的</a:t>
            </a:r>
            <a:r>
              <a:rPr lang="zh-TW" sz="3200" dirty="0">
                <a:solidFill>
                  <a:srgbClr val="FF0000"/>
                </a:solidFill>
              </a:rPr>
              <a:t>結果滿不準的</a:t>
            </a:r>
            <a:r>
              <a:rPr lang="zh-TW" sz="3200" dirty="0"/>
              <a:t>，我們覺得是</a:t>
            </a:r>
            <a:r>
              <a:rPr lang="zh-TW" sz="3200" dirty="0">
                <a:solidFill>
                  <a:srgbClr val="FF0000"/>
                </a:solidFill>
              </a:rPr>
              <a:t>因為人數主要還是被時間所影響的較多</a:t>
            </a:r>
            <a:r>
              <a:rPr lang="zh-TW" altLang="en-US" sz="3200" dirty="0">
                <a:solidFill>
                  <a:srgbClr val="FF0000"/>
                </a:solidFill>
              </a:rPr>
              <a:t>。</a:t>
            </a:r>
            <a:endParaRPr sz="3200" dirty="0">
              <a:solidFill>
                <a:srgbClr val="FF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4841548-3912-694F-B9BB-63C5E924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939" y="2371061"/>
            <a:ext cx="2993065" cy="224479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E5F9C6-CADD-9347-84C2-4CB53F7CC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  <a:latin typeface="+mj-ea"/>
              </a:rPr>
              <a:t>舉例來說</a:t>
            </a:r>
            <a:r>
              <a:rPr kumimoji="1" lang="en-US" altLang="zh-TW" sz="3200" dirty="0">
                <a:solidFill>
                  <a:srgbClr val="0070C0"/>
                </a:solidFill>
                <a:latin typeface="+mj-ea"/>
              </a:rPr>
              <a:t>…</a:t>
            </a:r>
            <a:endParaRPr kumimoji="1" lang="zh-TW" altLang="en-US" sz="3200" dirty="0">
              <a:solidFill>
                <a:srgbClr val="0070C0"/>
              </a:solidFill>
              <a:latin typeface="+mj-ea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FC6C56D-4247-ED44-9736-BE968D784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52475"/>
            <a:ext cx="8520600" cy="1856539"/>
          </a:xfrm>
        </p:spPr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zh-TW" altLang="en-US" sz="3200" dirty="0"/>
              <a:t>只要某一筆資料人數較小，就會預測為是風雲樓的餐廳，但事實上</a:t>
            </a:r>
            <a:r>
              <a:rPr lang="zh-TW" altLang="en-US" sz="3200" dirty="0">
                <a:solidFill>
                  <a:srgbClr val="FF0000"/>
                </a:solidFill>
              </a:rPr>
              <a:t>可能只是因為那個時段沒什麼人用餐而已。</a:t>
            </a:r>
          </a:p>
          <a:p>
            <a:pPr marL="114300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5395A7F-FF72-7049-8EA5-25282DB8D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342" y="2426144"/>
            <a:ext cx="2124592" cy="212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313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解決方法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200" name="Google Shape;200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200" dirty="0"/>
              <a:t>理想狀況是一天中的每個時段人數都是差不多的，但</a:t>
            </a:r>
            <a:r>
              <a:rPr lang="zh-TW" sz="3200" dirty="0">
                <a:solidFill>
                  <a:srgbClr val="FF0000"/>
                </a:solidFill>
              </a:rPr>
              <a:t>實際上6個時段對人數有很大的影響</a:t>
            </a:r>
            <a:r>
              <a:rPr lang="zh-TW" sz="3200" dirty="0"/>
              <a:t>，所以我們</a:t>
            </a:r>
            <a:r>
              <a:rPr lang="zh-TW" sz="3200" dirty="0">
                <a:solidFill>
                  <a:srgbClr val="FF0000"/>
                </a:solidFill>
              </a:rPr>
              <a:t>將此6個時段的最小最大值、平均、標準差都算出來</a:t>
            </a:r>
            <a:endParaRPr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01;p38">
            <a:extLst>
              <a:ext uri="{FF2B5EF4-FFF2-40B4-BE49-F238E27FC236}">
                <a16:creationId xmlns:a16="http://schemas.microsoft.com/office/drawing/2014/main" id="{DF21F441-F413-DC4E-9188-975C4199889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76759" y="340242"/>
            <a:ext cx="5923502" cy="3920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108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9"/>
          <p:cNvPicPr preferRelativeResize="0"/>
          <p:nvPr/>
        </p:nvPicPr>
        <p:blipFill rotWithShape="1">
          <a:blip r:embed="rId3">
            <a:alphaModFix/>
          </a:blip>
          <a:srcRect r="40662"/>
          <a:stretch/>
        </p:blipFill>
        <p:spPr>
          <a:xfrm>
            <a:off x="478464" y="1152475"/>
            <a:ext cx="3165763" cy="324829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9"/>
          <p:cNvSpPr txBox="1">
            <a:spLocks noGrp="1"/>
          </p:cNvSpPr>
          <p:nvPr>
            <p:ph type="body" idx="1"/>
          </p:nvPr>
        </p:nvSpPr>
        <p:spPr>
          <a:xfrm>
            <a:off x="3907006" y="1095791"/>
            <a:ext cx="4786747" cy="1593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3200" dirty="0">
                <a:latin typeface="+mn-ea"/>
              </a:rPr>
              <a:t>準確率並沒有</a:t>
            </a:r>
            <a:r>
              <a:rPr lang="zh-CN" altLang="en-US" sz="3200" dirty="0">
                <a:latin typeface="+mn-ea"/>
              </a:rPr>
              <a:t>因此</a:t>
            </a:r>
            <a:r>
              <a:rPr lang="zh-TW" sz="3200" dirty="0">
                <a:latin typeface="+mn-ea"/>
              </a:rPr>
              <a:t>而上升</a:t>
            </a:r>
            <a:endParaRPr sz="3200" dirty="0"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D87C4-1CD9-7D4F-962E-AEBF49D09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562" y="2222056"/>
            <a:ext cx="2029637" cy="20296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49CFF75-B7FE-9949-832A-6176D4B19FA5}"/>
              </a:ext>
            </a:extLst>
          </p:cNvPr>
          <p:cNvSpPr txBox="1"/>
          <p:nvPr/>
        </p:nvSpPr>
        <p:spPr>
          <a:xfrm>
            <a:off x="478464" y="379267"/>
            <a:ext cx="72939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但是</a:t>
            </a:r>
            <a:r>
              <a:rPr kumimoji="1" lang="en-US" altLang="zh-TW" sz="3200" dirty="0">
                <a:solidFill>
                  <a:srgbClr val="0070C0"/>
                </a:solidFill>
              </a:rPr>
              <a:t>…</a:t>
            </a:r>
            <a:endParaRPr kumimoji="1" lang="zh-TW" altLang="en-US" sz="32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9C31E6-4610-134D-8C07-98678129F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可能問題點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4F1797-5D08-FD4F-96C4-8BEE55CE0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16270"/>
            <a:ext cx="8520600" cy="74012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zh-TW" altLang="zh-TW" sz="2800" dirty="0"/>
              <a:t>只給了最大最小值、平均及標準差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1B5931-35D0-BB4A-AFA1-818657B0886A}"/>
              </a:ext>
            </a:extLst>
          </p:cNvPr>
          <p:cNvSpPr/>
          <p:nvPr/>
        </p:nvSpPr>
        <p:spPr>
          <a:xfrm>
            <a:off x="1363429" y="2365266"/>
            <a:ext cx="641714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5400" b="1" cap="none" spc="0" dirty="0">
                <a:ln/>
                <a:solidFill>
                  <a:srgbClr val="7030A0"/>
                </a:solidFill>
                <a:effectLst/>
              </a:rPr>
              <a:t>不足以區分各個餐廳</a:t>
            </a:r>
            <a:endParaRPr lang="en-US" altLang="zh-TW" sz="5400" b="1" cap="none" spc="0" dirty="0">
              <a:ln/>
              <a:solidFill>
                <a:srgbClr val="7030A0"/>
              </a:solidFill>
              <a:effectLst/>
            </a:endParaRPr>
          </a:p>
          <a:p>
            <a:pPr algn="ctr"/>
            <a:r>
              <a:rPr lang="zh-TW" altLang="en-US" sz="5400" b="1" dirty="0">
                <a:ln/>
                <a:solidFill>
                  <a:srgbClr val="7030A0"/>
                </a:solidFill>
              </a:rPr>
              <a:t>依</a:t>
            </a:r>
            <a:r>
              <a:rPr lang="zh-TW" altLang="en-US" sz="5400" b="1" cap="none" spc="0" dirty="0">
                <a:ln/>
                <a:solidFill>
                  <a:srgbClr val="7030A0"/>
                </a:solidFill>
                <a:effectLst/>
              </a:rPr>
              <a:t>時段變化的特徵</a:t>
            </a:r>
          </a:p>
        </p:txBody>
      </p:sp>
    </p:spTree>
    <p:extLst>
      <p:ext uri="{BB962C8B-B14F-4D97-AF65-F5344CB8AC3E}">
        <p14:creationId xmlns:p14="http://schemas.microsoft.com/office/powerpoint/2010/main" val="28485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前言</a:t>
            </a:r>
            <a:r>
              <a:rPr lang="zh-TW" altLang="en-US" sz="3200" dirty="0">
                <a:solidFill>
                  <a:srgbClr val="0070C0"/>
                </a:solidFill>
              </a:rPr>
              <a:t>、</a:t>
            </a:r>
            <a:r>
              <a:rPr lang="zh-TW" sz="3200" dirty="0">
                <a:solidFill>
                  <a:srgbClr val="0070C0"/>
                </a:solidFill>
              </a:rPr>
              <a:t>動機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112" name="Google Shape;11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631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rPr lang="zh-TW" altLang="en-US" sz="2800" dirty="0"/>
              <a:t>中午去到餐廳才發現</a:t>
            </a:r>
            <a:r>
              <a:rPr lang="en-US" altLang="zh-TW" sz="2800" dirty="0"/>
              <a:t>…</a:t>
            </a:r>
            <a:endParaRPr sz="28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30B0C89-261A-1C4D-A604-C36FBDABF514}"/>
              </a:ext>
            </a:extLst>
          </p:cNvPr>
          <p:cNvSpPr/>
          <p:nvPr/>
        </p:nvSpPr>
        <p:spPr>
          <a:xfrm>
            <a:off x="311700" y="1919162"/>
            <a:ext cx="233910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2800" b="1" dirty="0">
                <a:ln/>
                <a:solidFill>
                  <a:schemeClr val="accent4"/>
                </a:solidFill>
              </a:rPr>
              <a:t>餐廳太過壅擠</a:t>
            </a:r>
            <a:endParaRPr lang="zh-TW" alt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36CFDF1-4182-B347-AF0D-72629CEB5E04}"/>
              </a:ext>
            </a:extLst>
          </p:cNvPr>
          <p:cNvSpPr/>
          <p:nvPr/>
        </p:nvSpPr>
        <p:spPr>
          <a:xfrm>
            <a:off x="311700" y="2577132"/>
            <a:ext cx="198002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2800" b="1" dirty="0">
                <a:ln/>
                <a:solidFill>
                  <a:schemeClr val="accent4"/>
                </a:solidFill>
              </a:rPr>
              <a:t>點餐等很久</a:t>
            </a:r>
            <a:endParaRPr lang="zh-TW" altLang="en-US" sz="2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5FD1BAA-D8C3-864A-90F5-2ED5D3D541E4}"/>
              </a:ext>
            </a:extLst>
          </p:cNvPr>
          <p:cNvSpPr/>
          <p:nvPr/>
        </p:nvSpPr>
        <p:spPr>
          <a:xfrm>
            <a:off x="311700" y="3326326"/>
            <a:ext cx="341632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TW" altLang="en-US" sz="2800" b="1" cap="none" spc="0" dirty="0">
                <a:ln/>
                <a:solidFill>
                  <a:schemeClr val="accent4"/>
                </a:solidFill>
                <a:effectLst/>
              </a:rPr>
              <a:t>找個特定朋友很困難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FBB1691-A6A5-7643-B8EB-0EB3B91B9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98331"/>
            <a:ext cx="3883310" cy="22040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FF0000"/>
                </a:solidFill>
              </a:rPr>
              <a:t>餐廳</a:t>
            </a:r>
            <a:r>
              <a:rPr lang="zh-TW" sz="3200" dirty="0">
                <a:solidFill>
                  <a:srgbClr val="0070C0"/>
                </a:solidFill>
              </a:rPr>
              <a:t>與</a:t>
            </a:r>
            <a:r>
              <a:rPr lang="zh-TW" sz="3200" dirty="0">
                <a:solidFill>
                  <a:srgbClr val="FF0000"/>
                </a:solidFill>
              </a:rPr>
              <a:t>男女比</a:t>
            </a:r>
            <a:r>
              <a:rPr lang="zh-TW" sz="3200" dirty="0">
                <a:solidFill>
                  <a:srgbClr val="0070C0"/>
                </a:solidFill>
              </a:rPr>
              <a:t>的關係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214" name="Google Shape;214;p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/>
              <a:t>問題：</a:t>
            </a:r>
            <a:endParaRPr lang="en-US" altLang="zh-TW"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 dirty="0"/>
              <a:t>想知道</a:t>
            </a:r>
            <a:r>
              <a:rPr lang="zh-TW" sz="2800" dirty="0">
                <a:solidFill>
                  <a:srgbClr val="FF0000"/>
                </a:solidFill>
              </a:rPr>
              <a:t>哪間餐廳男生比較多還是女生比較多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/>
              <a:t>方法：</a:t>
            </a:r>
            <a:endParaRPr lang="en-US" altLang="zh-TW" sz="2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sz="2800" dirty="0"/>
              <a:t>把數據分成三類(風雲、水木、小吃)去做分析。</a:t>
            </a:r>
            <a:endParaRPr sz="2800"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6C79B477-6BB6-B341-BFAB-57DF3F420395}"/>
              </a:ext>
            </a:extLst>
          </p:cNvPr>
          <p:cNvSpPr txBox="1"/>
          <p:nvPr/>
        </p:nvSpPr>
        <p:spPr>
          <a:xfrm>
            <a:off x="460557" y="859707"/>
            <a:ext cx="5887081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400" dirty="0"/>
              <a:t>首先把時間</a:t>
            </a:r>
            <a:r>
              <a:rPr lang="zh-TW" altLang="en-US" sz="2400" dirty="0">
                <a:solidFill>
                  <a:srgbClr val="FF0000"/>
                </a:solidFill>
              </a:rPr>
              <a:t>分成六個時段</a:t>
            </a:r>
            <a:endParaRPr lang="zh-TW" altLang="en-US" sz="2400" dirty="0"/>
          </a:p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400" dirty="0"/>
              <a:t>一天有六個時段，總共有</a:t>
            </a:r>
            <a:r>
              <a:rPr lang="zh-TW" altLang="en-US" sz="2400" dirty="0">
                <a:solidFill>
                  <a:srgbClr val="FF0000"/>
                </a:solidFill>
              </a:rPr>
              <a:t>五天</a:t>
            </a:r>
            <a:endParaRPr lang="zh-TW" altLang="en-US" sz="2400" dirty="0"/>
          </a:p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</a:pPr>
            <a:r>
              <a:rPr lang="en-US" altLang="zh-TW" sz="2400" dirty="0">
                <a:solidFill>
                  <a:schemeClr val="tx1"/>
                </a:solidFill>
              </a:rPr>
              <a:t>-&gt;</a:t>
            </a:r>
            <a:r>
              <a:rPr lang="en-US" altLang="zh-TW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>
                <a:solidFill>
                  <a:srgbClr val="FF0000"/>
                </a:solidFill>
              </a:rPr>
              <a:t>一個</a:t>
            </a:r>
            <a:r>
              <a:rPr lang="en" altLang="zh-TW" sz="2400" dirty="0">
                <a:solidFill>
                  <a:srgbClr val="FF0000"/>
                </a:solidFill>
              </a:rPr>
              <a:t>label</a:t>
            </a:r>
            <a:r>
              <a:rPr lang="zh-TW" altLang="en-US" sz="2400" dirty="0">
                <a:solidFill>
                  <a:srgbClr val="FF0000"/>
                </a:solidFill>
              </a:rPr>
              <a:t>會有</a:t>
            </a:r>
            <a:r>
              <a:rPr lang="en-US" altLang="zh-TW" sz="2400" dirty="0">
                <a:solidFill>
                  <a:srgbClr val="FF0000"/>
                </a:solidFill>
              </a:rPr>
              <a:t>30</a:t>
            </a:r>
            <a:r>
              <a:rPr lang="zh-TW" altLang="en-US" sz="2400" dirty="0">
                <a:solidFill>
                  <a:srgbClr val="FF0000"/>
                </a:solidFill>
              </a:rPr>
              <a:t>筆性別比的</a:t>
            </a:r>
            <a:r>
              <a:rPr lang="en" altLang="zh-TW" sz="2400" dirty="0">
                <a:solidFill>
                  <a:srgbClr val="FF0000"/>
                </a:solidFill>
              </a:rPr>
              <a:t>data</a:t>
            </a:r>
          </a:p>
          <a:p>
            <a:endParaRPr kumimoji="1" lang="zh-TW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D6C7CDC-8CC7-244E-896F-FB0963CC0D32}"/>
              </a:ext>
            </a:extLst>
          </p:cNvPr>
          <p:cNvSpPr txBox="1"/>
          <p:nvPr/>
        </p:nvSpPr>
        <p:spPr>
          <a:xfrm>
            <a:off x="311700" y="352256"/>
            <a:ext cx="800631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dirty="0">
                <a:solidFill>
                  <a:srgbClr val="0070C0"/>
                </a:solidFill>
              </a:rPr>
              <a:t>計算每個</a:t>
            </a:r>
            <a:r>
              <a:rPr lang="en" altLang="zh-TW" sz="3200" dirty="0">
                <a:solidFill>
                  <a:srgbClr val="0070C0"/>
                </a:solidFill>
              </a:rPr>
              <a:t>label</a:t>
            </a:r>
            <a:r>
              <a:rPr lang="zh-TW" altLang="en-US" sz="3200" dirty="0">
                <a:solidFill>
                  <a:srgbClr val="0070C0"/>
                </a:solidFill>
              </a:rPr>
              <a:t>下的</a:t>
            </a:r>
            <a:r>
              <a:rPr lang="zh-TW" altLang="en-US" sz="3200" dirty="0">
                <a:solidFill>
                  <a:srgbClr val="FF0000"/>
                </a:solidFill>
              </a:rPr>
              <a:t>平均值</a:t>
            </a:r>
            <a:r>
              <a:rPr lang="zh-TW" altLang="en-US" sz="3200" dirty="0">
                <a:solidFill>
                  <a:srgbClr val="0070C0"/>
                </a:solidFill>
              </a:rPr>
              <a:t>和</a:t>
            </a:r>
            <a:r>
              <a:rPr lang="zh-TW" altLang="en-US" sz="3200" dirty="0">
                <a:solidFill>
                  <a:srgbClr val="FF0000"/>
                </a:solidFill>
              </a:rPr>
              <a:t>標準差</a:t>
            </a:r>
            <a:r>
              <a:rPr lang="zh-TW" altLang="en-US" sz="3200" dirty="0">
                <a:solidFill>
                  <a:srgbClr val="0070C0"/>
                </a:solidFill>
              </a:rPr>
              <a:t>得到</a:t>
            </a:r>
            <a:r>
              <a:rPr lang="en-US" altLang="zh-TW" sz="3200" dirty="0">
                <a:solidFill>
                  <a:srgbClr val="0070C0"/>
                </a:solidFill>
              </a:rPr>
              <a:t>…</a:t>
            </a:r>
            <a:endParaRPr lang="zh-TW" altLang="en-US" sz="3200" dirty="0">
              <a:solidFill>
                <a:srgbClr val="0070C0"/>
              </a:solidFill>
            </a:endParaRPr>
          </a:p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7637BA0-F9C2-2942-AA6C-97521ED0C43D}"/>
              </a:ext>
            </a:extLst>
          </p:cNvPr>
          <p:cNvSpPr txBox="1"/>
          <p:nvPr/>
        </p:nvSpPr>
        <p:spPr>
          <a:xfrm>
            <a:off x="311700" y="1244009"/>
            <a:ext cx="2410235" cy="1947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>
                <a:solidFill>
                  <a:srgbClr val="7030A0"/>
                </a:solidFill>
              </a:rPr>
              <a:t>風雲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/>
              <a:t>平均</a:t>
            </a:r>
            <a:r>
              <a:rPr lang="en-US" altLang="zh-TW" sz="2800" dirty="0"/>
              <a:t>:2.553 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/>
              <a:t>標準差</a:t>
            </a:r>
            <a:r>
              <a:rPr lang="en-US" altLang="zh-TW" sz="2800" dirty="0"/>
              <a:t>:1.024</a:t>
            </a:r>
            <a:endParaRPr lang="zh-TW" altLang="en-US" sz="28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5DD2793-0DCE-5949-B01A-E92992B7EF43}"/>
              </a:ext>
            </a:extLst>
          </p:cNvPr>
          <p:cNvSpPr txBox="1"/>
          <p:nvPr/>
        </p:nvSpPr>
        <p:spPr>
          <a:xfrm>
            <a:off x="2902688" y="1244009"/>
            <a:ext cx="2977117" cy="2204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>
                <a:solidFill>
                  <a:srgbClr val="7030A0"/>
                </a:solidFill>
              </a:rPr>
              <a:t>水木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/>
              <a:t>平均</a:t>
            </a:r>
            <a:r>
              <a:rPr lang="en-US" altLang="zh-TW" sz="2800" dirty="0"/>
              <a:t>:1.889 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/>
              <a:t>標準差</a:t>
            </a:r>
            <a:r>
              <a:rPr lang="en-US" altLang="zh-TW" sz="2800" dirty="0"/>
              <a:t>:0.673</a:t>
            </a:r>
            <a:endParaRPr lang="zh-TW" altLang="en-US" sz="2800" dirty="0"/>
          </a:p>
          <a:p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3E0CBAD-33D6-9540-988A-62A36EE8F64D}"/>
              </a:ext>
            </a:extLst>
          </p:cNvPr>
          <p:cNvSpPr txBox="1"/>
          <p:nvPr/>
        </p:nvSpPr>
        <p:spPr>
          <a:xfrm>
            <a:off x="5670510" y="1152475"/>
            <a:ext cx="2828260" cy="261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15000"/>
              </a:lnSpc>
              <a:spcBef>
                <a:spcPts val="1600"/>
              </a:spcBef>
              <a:buSzPts val="1800"/>
            </a:pPr>
            <a:r>
              <a:rPr lang="zh-TW" altLang="en-US" sz="2800" dirty="0">
                <a:solidFill>
                  <a:srgbClr val="7030A0"/>
                </a:solidFill>
              </a:rPr>
              <a:t>小吃</a:t>
            </a:r>
            <a:r>
              <a:rPr lang="zh-CN" altLang="en-US" sz="2800" dirty="0">
                <a:solidFill>
                  <a:srgbClr val="7030A0"/>
                </a:solidFill>
              </a:rPr>
              <a:t>部</a:t>
            </a:r>
            <a:endParaRPr lang="zh-TW" altLang="en-US" sz="2800" dirty="0">
              <a:solidFill>
                <a:srgbClr val="7030A0"/>
              </a:solidFill>
            </a:endParaRPr>
          </a:p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</a:pPr>
            <a:r>
              <a:rPr lang="zh-TW" altLang="en-US" sz="2800" dirty="0"/>
              <a:t>平均</a:t>
            </a:r>
            <a:r>
              <a:rPr lang="en-US" altLang="zh-TW" sz="2800" dirty="0"/>
              <a:t>:1.231 </a:t>
            </a:r>
          </a:p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</a:pPr>
            <a:r>
              <a:rPr lang="zh-TW" altLang="en-US" sz="2800" dirty="0"/>
              <a:t>標準差</a:t>
            </a:r>
            <a:r>
              <a:rPr lang="en-US" altLang="zh-TW" sz="2800" dirty="0"/>
              <a:t>:0.286</a:t>
            </a:r>
            <a:endParaRPr lang="zh-TW" altLang="en-US" sz="2800" dirty="0"/>
          </a:p>
          <a:p>
            <a:endParaRPr kumimoji="1" lang="zh-TW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3"/>
          <p:cNvSpPr txBox="1">
            <a:spLocks noGrp="1"/>
          </p:cNvSpPr>
          <p:nvPr>
            <p:ph type="body" idx="1"/>
          </p:nvPr>
        </p:nvSpPr>
        <p:spPr>
          <a:xfrm>
            <a:off x="311700" y="46135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TW" altLang="en-US" sz="2800" dirty="0"/>
              <a:t>將</a:t>
            </a:r>
            <a:r>
              <a:rPr lang="zh-TW" sz="2800" dirty="0">
                <a:solidFill>
                  <a:srgbClr val="FF0000"/>
                </a:solidFill>
              </a:rPr>
              <a:t>其中一天的data</a:t>
            </a:r>
            <a:r>
              <a:rPr lang="zh-TW" sz="2800" dirty="0"/>
              <a:t>取出來當作</a:t>
            </a:r>
            <a:r>
              <a:rPr lang="zh-TW" sz="2800" dirty="0">
                <a:solidFill>
                  <a:srgbClr val="FF0000"/>
                </a:solidFill>
              </a:rPr>
              <a:t>test</a:t>
            </a:r>
            <a:r>
              <a:rPr lang="zh-TW" altLang="en-US" sz="2800" dirty="0"/>
              <a:t>，</a:t>
            </a:r>
            <a:r>
              <a:rPr lang="zh-TW" sz="2800" dirty="0">
                <a:solidFill>
                  <a:srgbClr val="FF0000"/>
                </a:solidFill>
              </a:rPr>
              <a:t>其餘四天當作training</a:t>
            </a:r>
            <a:endParaRPr lang="en-US" altLang="zh-TW" sz="2800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altLang="zh-TW" sz="2800" dirty="0"/>
              <a:t>-&gt; </a:t>
            </a:r>
            <a:r>
              <a:rPr lang="zh-TW" sz="2800" dirty="0"/>
              <a:t>做cross valiadation，總共做五次。</a:t>
            </a:r>
            <a:endParaRPr sz="2800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2800" dirty="0"/>
              <a:t>-&gt; </a:t>
            </a:r>
            <a:r>
              <a:rPr lang="zh-TW" sz="2800" dirty="0"/>
              <a:t>用</a:t>
            </a:r>
            <a:r>
              <a:rPr lang="zh-TW" sz="2800" dirty="0">
                <a:solidFill>
                  <a:srgbClr val="FF0000"/>
                </a:solidFill>
              </a:rPr>
              <a:t>python</a:t>
            </a:r>
            <a:r>
              <a:rPr lang="zh-TW" sz="2800" dirty="0"/>
              <a:t>去得到Accuracy table、UAR、Accuracy</a:t>
            </a:r>
            <a:endParaRPr sz="28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233;p43">
            <a:extLst>
              <a:ext uri="{FF2B5EF4-FFF2-40B4-BE49-F238E27FC236}">
                <a16:creationId xmlns:a16="http://schemas.microsoft.com/office/drawing/2014/main" id="{71B4C144-407C-F141-819C-CD13DC696E1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00329" y="839972"/>
            <a:ext cx="4385260" cy="32367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72504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3200" dirty="0">
                <a:solidFill>
                  <a:srgbClr val="0070C0"/>
                </a:solidFill>
                <a:latin typeface="+mn-ea"/>
                <a:ea typeface="+mn-ea"/>
              </a:rPr>
              <a:t>分析</a:t>
            </a:r>
            <a:endParaRPr sz="3200" dirty="0">
              <a:solidFill>
                <a:srgbClr val="0070C0"/>
              </a:solidFill>
              <a:latin typeface="+mn-ea"/>
              <a:ea typeface="+mn-ea"/>
            </a:endParaRPr>
          </a:p>
        </p:txBody>
      </p:sp>
      <p:sp>
        <p:nvSpPr>
          <p:cNvPr id="239" name="Google Shape;239;p44"/>
          <p:cNvSpPr txBox="1">
            <a:spLocks noGrp="1"/>
          </p:cNvSpPr>
          <p:nvPr>
            <p:ph type="body" idx="1"/>
          </p:nvPr>
        </p:nvSpPr>
        <p:spPr>
          <a:xfrm>
            <a:off x="311700" y="516368"/>
            <a:ext cx="8520600" cy="1975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sz="2800" dirty="0">
              <a:latin typeface="+mn-ea"/>
            </a:endParaRPr>
          </a:p>
          <a:p>
            <a:pPr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solidFill>
                  <a:srgbClr val="FF0000"/>
                </a:solidFill>
                <a:latin typeface="+mn-ea"/>
              </a:rPr>
              <a:t>風雲和水木</a:t>
            </a:r>
            <a:r>
              <a:rPr lang="zh-TW" sz="2800" dirty="0">
                <a:latin typeface="+mn-ea"/>
              </a:rPr>
              <a:t>的性別比，</a:t>
            </a:r>
            <a:r>
              <a:rPr lang="zh-TW" sz="2800" dirty="0">
                <a:solidFill>
                  <a:srgbClr val="FF0000"/>
                </a:solidFill>
                <a:latin typeface="+mn-ea"/>
              </a:rPr>
              <a:t>比較不固定</a:t>
            </a:r>
            <a:endParaRPr lang="en-US" altLang="zh-TW" sz="2800" dirty="0">
              <a:solidFill>
                <a:srgbClr val="FF0000"/>
              </a:solidFill>
              <a:latin typeface="+mn-ea"/>
            </a:endParaRPr>
          </a:p>
          <a:p>
            <a:pPr lvl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endParaRPr sz="2800" dirty="0">
              <a:latin typeface="+mn-ea"/>
            </a:endParaRPr>
          </a:p>
          <a:p>
            <a: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Wingdings" pitchFamily="2" charset="2"/>
              <a:buChar char="Ø"/>
            </a:pPr>
            <a:r>
              <a:rPr lang="zh-TW" sz="2800" dirty="0">
                <a:solidFill>
                  <a:srgbClr val="FF0000"/>
                </a:solidFill>
                <a:latin typeface="+mn-ea"/>
              </a:rPr>
              <a:t>小吃</a:t>
            </a:r>
            <a:r>
              <a:rPr lang="zh-TW" altLang="en-US" sz="2800" dirty="0">
                <a:solidFill>
                  <a:srgbClr val="FF0000"/>
                </a:solidFill>
                <a:latin typeface="+mn-ea"/>
              </a:rPr>
              <a:t>部</a:t>
            </a:r>
            <a:r>
              <a:rPr lang="zh-TW" sz="2800" dirty="0">
                <a:latin typeface="+mn-ea"/>
              </a:rPr>
              <a:t>的性別比</a:t>
            </a:r>
            <a:r>
              <a:rPr lang="zh-TW" sz="2800" dirty="0">
                <a:solidFill>
                  <a:srgbClr val="FF0000"/>
                </a:solidFill>
                <a:latin typeface="+mn-ea"/>
              </a:rPr>
              <a:t>相對固定且平均較低</a:t>
            </a:r>
            <a:endParaRPr lang="zh-TW" altLang="en-US" sz="2800" dirty="0">
              <a:solidFill>
                <a:srgbClr val="FF0000"/>
              </a:solidFill>
              <a:latin typeface="+mn-ea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endParaRPr lang="zh-TW" altLang="en-US" dirty="0"/>
          </a:p>
        </p:txBody>
      </p:sp>
      <p:pic>
        <p:nvPicPr>
          <p:cNvPr id="240" name="Google Shape;24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1862" y="3062176"/>
            <a:ext cx="3348102" cy="1858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35BE8-BE82-644D-BC13-0B52B61D1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  <a:latin typeface="+mj-ea"/>
              </a:rPr>
              <a:t>小結論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45525A4-CED5-4C41-8025-90AD44A18AF5}"/>
              </a:ext>
            </a:extLst>
          </p:cNvPr>
          <p:cNvSpPr txBox="1"/>
          <p:nvPr/>
        </p:nvSpPr>
        <p:spPr>
          <a:xfrm>
            <a:off x="311700" y="1921685"/>
            <a:ext cx="5943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+mn-ea"/>
                <a:ea typeface="+mn-ea"/>
              </a:rPr>
              <a:t>小吃部的性別比相對較低</a:t>
            </a:r>
            <a:r>
              <a:rPr lang="en-US" altLang="zh-TW" sz="2800" dirty="0">
                <a:latin typeface="+mn-ea"/>
                <a:ea typeface="+mn-ea"/>
              </a:rPr>
              <a:t>…</a:t>
            </a:r>
          </a:p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FA47BA-029C-2F4C-9C92-04F5058A750A}"/>
              </a:ext>
            </a:extLst>
          </p:cNvPr>
          <p:cNvSpPr txBox="1"/>
          <p:nvPr/>
        </p:nvSpPr>
        <p:spPr>
          <a:xfrm>
            <a:off x="3583172" y="3041089"/>
            <a:ext cx="5249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rgbClr val="FF0000"/>
                </a:solidFill>
              </a:rPr>
              <a:t>女生去小吃</a:t>
            </a:r>
            <a:r>
              <a:rPr lang="zh-CN" altLang="en-US" sz="2800" dirty="0">
                <a:solidFill>
                  <a:srgbClr val="FF0000"/>
                </a:solidFill>
              </a:rPr>
              <a:t>部</a:t>
            </a:r>
            <a:r>
              <a:rPr lang="zh-TW" altLang="en-US" sz="2800" dirty="0">
                <a:solidFill>
                  <a:srgbClr val="FF0000"/>
                </a:solidFill>
              </a:rPr>
              <a:t>的機率比較高！！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21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9602FB-6DED-7746-AE68-BD5978E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可能原因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A592F3D-AD1F-C240-ADE5-5F5B136E5185}"/>
              </a:ext>
            </a:extLst>
          </p:cNvPr>
          <p:cNvSpPr/>
          <p:nvPr/>
        </p:nvSpPr>
        <p:spPr>
          <a:xfrm>
            <a:off x="311700" y="1472065"/>
            <a:ext cx="525175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cap="none" spc="0" dirty="0">
                <a:ln/>
                <a:solidFill>
                  <a:schemeClr val="tx1"/>
                </a:solidFill>
                <a:effectLst/>
              </a:rPr>
              <a:t>1.</a:t>
            </a:r>
            <a:r>
              <a:rPr lang="zh-TW" altLang="en-US" sz="2800" b="1" cap="none" spc="0" dirty="0">
                <a:ln/>
                <a:solidFill>
                  <a:schemeClr val="tx1"/>
                </a:solidFill>
                <a:effectLst/>
              </a:rPr>
              <a:t> 女生比較喜歡吃</a:t>
            </a:r>
            <a:r>
              <a:rPr lang="zh-TW" altLang="en-US" sz="2800" b="1" cap="none" spc="0" dirty="0">
                <a:ln/>
                <a:solidFill>
                  <a:srgbClr val="FF0000"/>
                </a:solidFill>
                <a:effectLst/>
              </a:rPr>
              <a:t>麥當勞</a:t>
            </a:r>
            <a:r>
              <a:rPr lang="zh-TW" altLang="en-US" sz="2800" b="1" cap="none" spc="0" dirty="0">
                <a:ln/>
                <a:solidFill>
                  <a:schemeClr val="tx1"/>
                </a:solidFill>
                <a:effectLst/>
              </a:rPr>
              <a:t>或</a:t>
            </a:r>
            <a:r>
              <a:rPr lang="zh-TW" altLang="en-US" sz="2800" b="1" cap="none" spc="0" dirty="0">
                <a:ln/>
                <a:solidFill>
                  <a:srgbClr val="FF0000"/>
                </a:solidFill>
                <a:effectLst/>
              </a:rPr>
              <a:t>小七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F26B76-720D-724B-95BA-4FE800F2DEEB}"/>
              </a:ext>
            </a:extLst>
          </p:cNvPr>
          <p:cNvSpPr/>
          <p:nvPr/>
        </p:nvSpPr>
        <p:spPr>
          <a:xfrm>
            <a:off x="311700" y="2280615"/>
            <a:ext cx="453361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cap="none" spc="0" dirty="0">
                <a:ln/>
                <a:solidFill>
                  <a:schemeClr val="tx1"/>
                </a:solidFill>
                <a:effectLst/>
              </a:rPr>
              <a:t>2.</a:t>
            </a:r>
            <a:r>
              <a:rPr lang="zh-TW" altLang="en-US" sz="2800" b="1" cap="none" spc="0" dirty="0">
                <a:ln/>
                <a:solidFill>
                  <a:schemeClr val="tx1"/>
                </a:solidFill>
                <a:effectLst/>
              </a:rPr>
              <a:t> 小吃部離女生宿舍比較近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DA9A8A-B8D6-FA46-AF82-77596C9B48E2}"/>
              </a:ext>
            </a:extLst>
          </p:cNvPr>
          <p:cNvSpPr/>
          <p:nvPr/>
        </p:nvSpPr>
        <p:spPr>
          <a:xfrm>
            <a:off x="311700" y="3089165"/>
            <a:ext cx="309732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dirty="0">
                <a:ln/>
                <a:solidFill>
                  <a:schemeClr val="tx1"/>
                </a:solidFill>
              </a:rPr>
              <a:t>3</a:t>
            </a:r>
            <a:r>
              <a:rPr lang="en-US" altLang="zh-TW" sz="2800" b="1" cap="none" spc="0" dirty="0">
                <a:ln/>
                <a:solidFill>
                  <a:schemeClr val="tx1"/>
                </a:solidFill>
                <a:effectLst/>
              </a:rPr>
              <a:t>.</a:t>
            </a:r>
            <a:r>
              <a:rPr lang="zh-TW" altLang="en-US" sz="2800" b="1" cap="none" spc="0" dirty="0">
                <a:ln/>
                <a:solidFill>
                  <a:schemeClr val="tx1"/>
                </a:solidFill>
                <a:effectLst/>
              </a:rPr>
              <a:t> 小吃部比較乾淨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CCB4BED-8355-684B-9524-E9E66D4B8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738" y="1995285"/>
            <a:ext cx="3704562" cy="24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0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TW" sz="3200" dirty="0">
                <a:solidFill>
                  <a:srgbClr val="0070C0"/>
                </a:solidFill>
              </a:rPr>
              <a:t>結論</a:t>
            </a:r>
            <a:endParaRPr sz="3200" dirty="0">
              <a:solidFill>
                <a:srgbClr val="0070C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112806-40C2-7547-B53F-F016E7BDF995}"/>
              </a:ext>
            </a:extLst>
          </p:cNvPr>
          <p:cNvSpPr txBox="1"/>
          <p:nvPr/>
        </p:nvSpPr>
        <p:spPr>
          <a:xfrm>
            <a:off x="311700" y="1201479"/>
            <a:ext cx="3898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如果不想排隊排太久</a:t>
            </a:r>
            <a:r>
              <a:rPr kumimoji="1" lang="en-US" altLang="zh-CN" sz="2800" dirty="0"/>
              <a:t>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3084E3-8911-9346-8A90-BC748F30F926}"/>
              </a:ext>
            </a:extLst>
          </p:cNvPr>
          <p:cNvSpPr/>
          <p:nvPr/>
        </p:nvSpPr>
        <p:spPr>
          <a:xfrm>
            <a:off x="4210493" y="1795169"/>
            <a:ext cx="43172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盡量</a:t>
            </a:r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12:30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後再去吃飯！！</a:t>
            </a:r>
            <a:endParaRPr lang="zh-TW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1D1053D-2402-2C4E-9B2B-284B9D294994}"/>
              </a:ext>
            </a:extLst>
          </p:cNvPr>
          <p:cNvSpPr txBox="1"/>
          <p:nvPr/>
        </p:nvSpPr>
        <p:spPr>
          <a:xfrm>
            <a:off x="311700" y="2672226"/>
            <a:ext cx="4611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如果想遇到特定男生</a:t>
            </a:r>
            <a:r>
              <a:rPr kumimoji="1" lang="en-US" altLang="zh-CN" sz="2800" dirty="0"/>
              <a:t>/</a:t>
            </a:r>
            <a:r>
              <a:rPr kumimoji="1" lang="zh-CN" altLang="en-US" sz="2800" dirty="0"/>
              <a:t>女生</a:t>
            </a:r>
            <a:r>
              <a:rPr kumimoji="1" lang="en-US" altLang="zh-CN" sz="2800" dirty="0"/>
              <a:t>…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AE363E-444B-5842-B2B7-7FE9DAB5A8B6}"/>
              </a:ext>
            </a:extLst>
          </p:cNvPr>
          <p:cNvSpPr/>
          <p:nvPr/>
        </p:nvSpPr>
        <p:spPr>
          <a:xfrm>
            <a:off x="3973248" y="3549283"/>
            <a:ext cx="47916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去風雲樓或水木</a:t>
            </a:r>
            <a:r>
              <a:rPr lang="en-US" altLang="zh-TW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/ </a:t>
            </a:r>
            <a:r>
              <a:rPr lang="zh-CN" altLang="en-US" sz="2800" b="0" cap="none" spc="0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小吃部！！</a:t>
            </a:r>
            <a:endParaRPr lang="zh-TW" altLang="en-US" sz="2800" b="0" cap="none" spc="0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CF1184-77CE-DC44-8559-9D081F918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189" y="98796"/>
            <a:ext cx="8520600" cy="572700"/>
          </a:xfrm>
        </p:spPr>
        <p:txBody>
          <a:bodyPr>
            <a:noAutofit/>
          </a:bodyPr>
          <a:lstStyle/>
          <a:p>
            <a:r>
              <a:rPr kumimoji="1" lang="en-US" altLang="zh-TW" sz="3200" dirty="0">
                <a:solidFill>
                  <a:srgbClr val="0070C0"/>
                </a:solidFill>
              </a:rPr>
              <a:t>Work contribution</a:t>
            </a:r>
            <a:endParaRPr kumimoji="1" lang="zh-TW" altLang="en-US" sz="3200" dirty="0">
              <a:solidFill>
                <a:srgbClr val="0070C0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C01D879-DCC5-DF45-BD85-BF13AF76C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2073077"/>
              </p:ext>
            </p:extLst>
          </p:nvPr>
        </p:nvGraphicFramePr>
        <p:xfrm>
          <a:off x="1302057" y="736847"/>
          <a:ext cx="6146308" cy="3932575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3073154">
                  <a:extLst>
                    <a:ext uri="{9D8B030D-6E8A-4147-A177-3AD203B41FA5}">
                      <a16:colId xmlns:a16="http://schemas.microsoft.com/office/drawing/2014/main" val="867129989"/>
                    </a:ext>
                  </a:extLst>
                </a:gridCol>
                <a:gridCol w="3073154">
                  <a:extLst>
                    <a:ext uri="{9D8B030D-6E8A-4147-A177-3AD203B41FA5}">
                      <a16:colId xmlns:a16="http://schemas.microsoft.com/office/drawing/2014/main" val="1655186103"/>
                    </a:ext>
                  </a:extLst>
                </a:gridCol>
              </a:tblGrid>
              <a:tr h="197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ea"/>
                          <a:ea typeface="+mn-ea"/>
                        </a:rPr>
                        <a:t>Data collection</a:t>
                      </a:r>
                      <a:endParaRPr lang="zh-TW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104033205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吳浩愷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105061124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方麒鈞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106011225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劉沁霖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105061271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黃昱祺</a:t>
                      </a:r>
                      <a:endParaRPr lang="en-US" altLang="zh-TW" sz="1350" b="0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106061104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林育駿</a:t>
                      </a:r>
                      <a:endParaRPr lang="en-US" altLang="zh-TW" sz="1350" b="0" kern="120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106061120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吳沛芸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106061181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石思宇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104033215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余宗翰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en-US" altLang="zh-TW" b="0" dirty="0"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b="0" kern="1200" dirty="0">
                          <a:effectLst/>
                          <a:latin typeface="+mn-ea"/>
                          <a:ea typeface="+mn-ea"/>
                        </a:rPr>
                        <a:t>106011101 </a:t>
                      </a:r>
                      <a:r>
                        <a:rPr lang="zh-TW" altLang="zh-TW" sz="1350" b="0" kern="1200" dirty="0">
                          <a:effectLst/>
                          <a:latin typeface="+mn-ea"/>
                          <a:ea typeface="+mn-ea"/>
                        </a:rPr>
                        <a:t>柳奕丞</a:t>
                      </a:r>
                      <a:r>
                        <a:rPr lang="zh-TW" altLang="zh-TW" b="0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zh-TW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118794"/>
                  </a:ext>
                </a:extLst>
              </a:tr>
              <a:tr h="511933">
                <a:tc>
                  <a:txBody>
                    <a:bodyPr/>
                    <a:lstStyle/>
                    <a:p>
                      <a:r>
                        <a:rPr lang="en-US" altLang="zh-TW" dirty="0"/>
                        <a:t>Perform the experiment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50" kern="1200" dirty="0">
                          <a:effectLst/>
                        </a:rPr>
                        <a:t>106060024 </a:t>
                      </a:r>
                      <a:r>
                        <a:rPr lang="zh-TW" altLang="zh-TW" sz="1350" kern="1200" dirty="0">
                          <a:effectLst/>
                        </a:rPr>
                        <a:t>許尊霖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en-US" altLang="zh-TW" dirty="0">
                        <a:effectLst/>
                      </a:endParaRPr>
                    </a:p>
                    <a:p>
                      <a:r>
                        <a:rPr lang="en-US" altLang="zh-TW" sz="1350" kern="1200" dirty="0">
                          <a:effectLst/>
                        </a:rPr>
                        <a:t>106060002 </a:t>
                      </a:r>
                      <a:r>
                        <a:rPr lang="zh-TW" altLang="zh-TW" sz="1350" kern="1200" dirty="0">
                          <a:effectLst/>
                        </a:rPr>
                        <a:t>王楷翔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3419415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r>
                        <a:rPr lang="en-US" altLang="zh-TW" dirty="0"/>
                        <a:t>Prepare the presentation slides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50" kern="1200" dirty="0">
                          <a:effectLst/>
                        </a:rPr>
                        <a:t>106060024 </a:t>
                      </a:r>
                      <a:r>
                        <a:rPr lang="zh-TW" altLang="zh-TW" sz="1350" kern="1200" dirty="0">
                          <a:effectLst/>
                        </a:rPr>
                        <a:t>許尊霖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en-US" altLang="zh-TW" dirty="0">
                        <a:effectLst/>
                      </a:endParaRPr>
                    </a:p>
                    <a:p>
                      <a:r>
                        <a:rPr lang="en-US" altLang="zh-TW" sz="1350" kern="1200" dirty="0">
                          <a:effectLst/>
                        </a:rPr>
                        <a:t>106060002 </a:t>
                      </a:r>
                      <a:r>
                        <a:rPr lang="zh-TW" altLang="zh-TW" sz="1350" kern="1200" dirty="0">
                          <a:effectLst/>
                        </a:rPr>
                        <a:t>王楷翔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kern="1200" dirty="0">
                          <a:effectLst/>
                        </a:rPr>
                        <a:t>106011101 </a:t>
                      </a:r>
                      <a:r>
                        <a:rPr lang="zh-TW" altLang="zh-TW" sz="1350" kern="1200" dirty="0">
                          <a:effectLst/>
                        </a:rPr>
                        <a:t>柳奕丞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784118"/>
                  </a:ext>
                </a:extLst>
              </a:tr>
              <a:tr h="721360">
                <a:tc>
                  <a:txBody>
                    <a:bodyPr/>
                    <a:lstStyle/>
                    <a:p>
                      <a:r>
                        <a:rPr lang="en-US" altLang="zh-TW" dirty="0"/>
                        <a:t>presenter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350" kern="1200" dirty="0">
                          <a:effectLst/>
                        </a:rPr>
                        <a:t>106060024 </a:t>
                      </a:r>
                      <a:r>
                        <a:rPr lang="zh-TW" altLang="zh-TW" sz="1350" kern="1200" dirty="0">
                          <a:effectLst/>
                        </a:rPr>
                        <a:t>許尊霖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en-US" altLang="zh-TW" dirty="0">
                        <a:effectLst/>
                      </a:endParaRPr>
                    </a:p>
                    <a:p>
                      <a:r>
                        <a:rPr lang="en-US" altLang="zh-TW" sz="1350" kern="1200" dirty="0">
                          <a:effectLst/>
                        </a:rPr>
                        <a:t>106060002 </a:t>
                      </a:r>
                      <a:r>
                        <a:rPr lang="zh-TW" altLang="zh-TW" sz="1350" kern="1200" dirty="0">
                          <a:effectLst/>
                        </a:rPr>
                        <a:t>王楷翔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350" kern="1200" dirty="0">
                          <a:effectLst/>
                        </a:rPr>
                        <a:t>106011101 </a:t>
                      </a:r>
                      <a:r>
                        <a:rPr lang="zh-TW" altLang="zh-TW" sz="1350" kern="1200" dirty="0">
                          <a:effectLst/>
                        </a:rPr>
                        <a:t>柳奕丞</a:t>
                      </a:r>
                      <a:r>
                        <a:rPr lang="zh-TW" altLang="zh-TW" dirty="0">
                          <a:effectLst/>
                        </a:rPr>
                        <a:t>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4142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301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641E28-2F07-E642-98AC-08771C47F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研究目的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AFAB9C8-7DAB-DF48-B9D7-4F462FCF50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kumimoji="1" lang="en-US" altLang="zh-TW" sz="2800" dirty="0">
                <a:latin typeface="+mn-ea"/>
              </a:rPr>
              <a:t>1. </a:t>
            </a:r>
            <a:r>
              <a:rPr kumimoji="1" lang="zh-TW" altLang="en-US" sz="2800" dirty="0">
                <a:latin typeface="+mn-ea"/>
              </a:rPr>
              <a:t>找尋</a:t>
            </a:r>
            <a:r>
              <a:rPr kumimoji="1" lang="zh-TW" altLang="en-US" sz="2800" dirty="0">
                <a:solidFill>
                  <a:srgbClr val="FF0000"/>
                </a:solidFill>
                <a:latin typeface="+mn-ea"/>
              </a:rPr>
              <a:t>最適合的用餐時間</a:t>
            </a:r>
            <a:r>
              <a:rPr kumimoji="1" lang="zh-TW" altLang="en-US" sz="2800" dirty="0">
                <a:latin typeface="+mn-ea"/>
              </a:rPr>
              <a:t>，可以</a:t>
            </a:r>
            <a:r>
              <a:rPr kumimoji="1" lang="zh-TW" altLang="en-US" sz="2800" dirty="0">
                <a:solidFill>
                  <a:srgbClr val="FF0000"/>
                </a:solidFill>
                <a:latin typeface="+mn-ea"/>
              </a:rPr>
              <a:t>避開人潮</a:t>
            </a:r>
            <a:r>
              <a:rPr kumimoji="1" lang="zh-TW" altLang="en-US" sz="2800" dirty="0">
                <a:latin typeface="+mn-ea"/>
              </a:rPr>
              <a:t>享用午餐</a:t>
            </a:r>
            <a:endParaRPr kumimoji="1" lang="en-US" altLang="zh-TW" sz="2800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endParaRPr kumimoji="1" lang="en-US" altLang="zh-TW" sz="2800" dirty="0">
              <a:latin typeface="+mn-ea"/>
            </a:endParaRPr>
          </a:p>
          <a:p>
            <a:pPr>
              <a:buFont typeface="Wingdings" pitchFamily="2" charset="2"/>
              <a:buChar char="Ø"/>
            </a:pPr>
            <a:r>
              <a:rPr kumimoji="1" lang="en-US" altLang="zh-TW" sz="2800" dirty="0">
                <a:latin typeface="+mn-ea"/>
              </a:rPr>
              <a:t>2. </a:t>
            </a:r>
            <a:r>
              <a:rPr kumimoji="1" lang="zh-CN" altLang="en-US" sz="2800" dirty="0">
                <a:latin typeface="+mn-ea"/>
              </a:rPr>
              <a:t>分析男女比和餐廳的關係，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</a:rPr>
              <a:t>在特定時段找尋一位男性</a:t>
            </a:r>
            <a:r>
              <a:rPr kumimoji="1" lang="en-US" altLang="zh-CN" sz="2800" dirty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800" dirty="0">
                <a:solidFill>
                  <a:srgbClr val="FF0000"/>
                </a:solidFill>
                <a:latin typeface="+mn-ea"/>
              </a:rPr>
              <a:t>女性朋友在哪一個餐廳的機會最大？</a:t>
            </a:r>
            <a:endParaRPr kumimoji="1" lang="zh-TW" altLang="en-US" sz="2800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4CD9FE8-B349-4748-8279-B8816A2F5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125" y="3230969"/>
            <a:ext cx="1816838" cy="181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763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2E78E72-929C-AF42-9E71-B12D5CBC1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653" y="1922267"/>
            <a:ext cx="3693555" cy="244505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469F84-0F6B-9444-B2D8-1607EE68F355}"/>
              </a:ext>
            </a:extLst>
          </p:cNvPr>
          <p:cNvSpPr/>
          <p:nvPr/>
        </p:nvSpPr>
        <p:spPr>
          <a:xfrm>
            <a:off x="898450" y="557732"/>
            <a:ext cx="749596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6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 for listening !!</a:t>
            </a:r>
            <a:endParaRPr lang="zh-TW" altLang="en-US" sz="6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69954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1AAC56-DD35-B248-8222-C9300122A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數據收集方式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6B225A8-A88E-1D4A-B575-B494885DA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3477" y="1017725"/>
            <a:ext cx="8520600" cy="506204"/>
          </a:xfrm>
        </p:spPr>
        <p:txBody>
          <a:bodyPr>
            <a:noAutofit/>
          </a:bodyPr>
          <a:lstStyle/>
          <a:p>
            <a:pPr marL="114300" indent="0">
              <a:buNone/>
            </a:pPr>
            <a:r>
              <a:rPr kumimoji="1" lang="zh-TW" altLang="en-US" sz="2800" dirty="0"/>
              <a:t>為了盡量排除其他因素，收集數據需遵守以下原則：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BEA22A-C3B9-6343-AFBC-F7E03497B715}"/>
              </a:ext>
            </a:extLst>
          </p:cNvPr>
          <p:cNvSpPr/>
          <p:nvPr/>
        </p:nvSpPr>
        <p:spPr>
          <a:xfrm>
            <a:off x="311700" y="1732697"/>
            <a:ext cx="453361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cap="none" spc="0" dirty="0">
                <a:ln/>
                <a:solidFill>
                  <a:srgbClr val="00B050"/>
                </a:solidFill>
                <a:effectLst/>
              </a:rPr>
              <a:t>1. </a:t>
            </a:r>
            <a:r>
              <a:rPr lang="zh-CN" altLang="en-US" sz="2800" b="1" cap="none" spc="0" dirty="0">
                <a:ln/>
                <a:solidFill>
                  <a:srgbClr val="00B050"/>
                </a:solidFill>
                <a:effectLst/>
              </a:rPr>
              <a:t>只計「進」的人數不計出</a:t>
            </a:r>
            <a:endParaRPr lang="zh-TW" altLang="en-US" sz="2800" b="1" cap="none" spc="0" dirty="0">
              <a:ln/>
              <a:solidFill>
                <a:srgbClr val="00B050"/>
              </a:solidFill>
              <a:effectLst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7BAF58-0209-E643-AD3A-66F2538B18D3}"/>
              </a:ext>
            </a:extLst>
          </p:cNvPr>
          <p:cNvSpPr/>
          <p:nvPr/>
        </p:nvSpPr>
        <p:spPr>
          <a:xfrm>
            <a:off x="311700" y="2261165"/>
            <a:ext cx="34563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cap="none" spc="0" dirty="0">
                <a:ln/>
                <a:solidFill>
                  <a:srgbClr val="00B050"/>
                </a:solidFill>
                <a:effectLst/>
              </a:rPr>
              <a:t>2. </a:t>
            </a:r>
            <a:r>
              <a:rPr lang="zh-CN" altLang="en-US" sz="2800" b="1" cap="none" spc="0" dirty="0">
                <a:ln/>
                <a:solidFill>
                  <a:srgbClr val="00B050"/>
                </a:solidFill>
                <a:effectLst/>
              </a:rPr>
              <a:t>男女需要分開計算</a:t>
            </a:r>
            <a:endParaRPr lang="zh-TW" altLang="en-US" sz="2800" b="1" cap="none" spc="0" dirty="0">
              <a:ln/>
              <a:solidFill>
                <a:srgbClr val="00B050"/>
              </a:solidFill>
              <a:effectLst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F27D4F5-C2C5-5A46-B17F-D547ED126263}"/>
              </a:ext>
            </a:extLst>
          </p:cNvPr>
          <p:cNvSpPr/>
          <p:nvPr/>
        </p:nvSpPr>
        <p:spPr>
          <a:xfrm>
            <a:off x="311700" y="2783040"/>
            <a:ext cx="740619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cap="none" spc="0" dirty="0">
                <a:ln/>
                <a:solidFill>
                  <a:srgbClr val="00B050"/>
                </a:solidFill>
                <a:effectLst/>
              </a:rPr>
              <a:t>3. </a:t>
            </a:r>
            <a:r>
              <a:rPr lang="zh-CN" altLang="en-US" sz="2800" b="1" dirty="0">
                <a:ln/>
                <a:solidFill>
                  <a:srgbClr val="00B050"/>
                </a:solidFill>
              </a:rPr>
              <a:t>不論身份（學生、教授），只看性別和人數</a:t>
            </a:r>
            <a:endParaRPr lang="zh-TW" altLang="en-US" sz="2800" b="1" cap="none" spc="0" dirty="0">
              <a:ln/>
              <a:solidFill>
                <a:srgbClr val="00B050"/>
              </a:solidFill>
              <a:effectLst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80FFBE6-A36A-7B49-B2B4-F669DFEA1489}"/>
              </a:ext>
            </a:extLst>
          </p:cNvPr>
          <p:cNvSpPr/>
          <p:nvPr/>
        </p:nvSpPr>
        <p:spPr>
          <a:xfrm>
            <a:off x="311700" y="3327060"/>
            <a:ext cx="489268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2800" b="1" dirty="0">
                <a:ln/>
                <a:solidFill>
                  <a:srgbClr val="00B050"/>
                </a:solidFill>
              </a:rPr>
              <a:t>4</a:t>
            </a:r>
            <a:r>
              <a:rPr lang="en-US" altLang="zh-TW" sz="2800" b="1" cap="none" spc="0" dirty="0">
                <a:ln/>
                <a:solidFill>
                  <a:srgbClr val="00B050"/>
                </a:solidFill>
                <a:effectLst/>
              </a:rPr>
              <a:t>. </a:t>
            </a:r>
            <a:r>
              <a:rPr lang="zh-CN" altLang="en-US" sz="2800" b="1" cap="none" spc="0" dirty="0">
                <a:ln/>
                <a:solidFill>
                  <a:srgbClr val="00B050"/>
                </a:solidFill>
                <a:effectLst/>
              </a:rPr>
              <a:t>一個餐廳只計「一個」出口</a:t>
            </a:r>
            <a:endParaRPr lang="zh-TW" altLang="en-US" sz="2800" b="1" cap="none" spc="0" dirty="0">
              <a:ln/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256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0BD4E4-ACB3-2240-BD4D-F6481303A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TW" altLang="en-US" sz="3200" dirty="0">
                <a:solidFill>
                  <a:srgbClr val="0070C0"/>
                </a:solidFill>
              </a:rPr>
              <a:t>搜集數據地點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AE9459-54EC-A848-B708-C3164CDF6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707201" y="852226"/>
            <a:ext cx="4170555" cy="312791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C5E26B7-C9BB-9449-939C-EF3628021EEF}"/>
              </a:ext>
            </a:extLst>
          </p:cNvPr>
          <p:cNvSpPr txBox="1"/>
          <p:nvPr/>
        </p:nvSpPr>
        <p:spPr>
          <a:xfrm>
            <a:off x="228928" y="2154574"/>
            <a:ext cx="254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小吃部</a:t>
            </a:r>
          </a:p>
        </p:txBody>
      </p:sp>
    </p:spTree>
    <p:extLst>
      <p:ext uri="{BB962C8B-B14F-4D97-AF65-F5344CB8AC3E}">
        <p14:creationId xmlns:p14="http://schemas.microsoft.com/office/powerpoint/2010/main" val="115815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8C2F0C1-E80F-D74E-B533-67BCA216E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38836" y="742789"/>
            <a:ext cx="4170554" cy="312791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399A295-2D7B-2945-BF62-63AEA6B58BAF}"/>
              </a:ext>
            </a:extLst>
          </p:cNvPr>
          <p:cNvSpPr txBox="1"/>
          <p:nvPr/>
        </p:nvSpPr>
        <p:spPr>
          <a:xfrm>
            <a:off x="382772" y="2045137"/>
            <a:ext cx="2541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水木餐廳</a:t>
            </a:r>
          </a:p>
        </p:txBody>
      </p:sp>
    </p:spTree>
    <p:extLst>
      <p:ext uri="{BB962C8B-B14F-4D97-AF65-F5344CB8AC3E}">
        <p14:creationId xmlns:p14="http://schemas.microsoft.com/office/powerpoint/2010/main" val="2411131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4756B46-C8F5-B643-82C0-CDD099350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94106" y="713193"/>
            <a:ext cx="4226315" cy="3169736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9CD4DBB-EA3B-6448-8F14-CF51FEC80E21}"/>
              </a:ext>
            </a:extLst>
          </p:cNvPr>
          <p:cNvSpPr txBox="1"/>
          <p:nvPr/>
        </p:nvSpPr>
        <p:spPr>
          <a:xfrm>
            <a:off x="340243" y="2036451"/>
            <a:ext cx="2647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風雲二樓</a:t>
            </a:r>
          </a:p>
        </p:txBody>
      </p:sp>
    </p:spTree>
    <p:extLst>
      <p:ext uri="{BB962C8B-B14F-4D97-AF65-F5344CB8AC3E}">
        <p14:creationId xmlns:p14="http://schemas.microsoft.com/office/powerpoint/2010/main" val="1406442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840A3EBE-2558-AF48-B6C4-E4C7B454B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874490" y="663722"/>
            <a:ext cx="4340921" cy="3255691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419D955-08CC-0B4E-84FF-3B78EBA29BF7}"/>
              </a:ext>
            </a:extLst>
          </p:cNvPr>
          <p:cNvSpPr txBox="1"/>
          <p:nvPr/>
        </p:nvSpPr>
        <p:spPr>
          <a:xfrm>
            <a:off x="404038" y="2029957"/>
            <a:ext cx="2541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800" dirty="0"/>
              <a:t>風雲三樓</a:t>
            </a:r>
          </a:p>
        </p:txBody>
      </p:sp>
    </p:spTree>
    <p:extLst>
      <p:ext uri="{BB962C8B-B14F-4D97-AF65-F5344CB8AC3E}">
        <p14:creationId xmlns:p14="http://schemas.microsoft.com/office/powerpoint/2010/main" val="273475599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圖庫">
  <a:themeElements>
    <a:clrScheme name="圖庫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圖庫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圖庫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818</Words>
  <Application>Microsoft Macintosh PowerPoint</Application>
  <PresentationFormat>如螢幕大小 (16:9)</PresentationFormat>
  <Paragraphs>133</Paragraphs>
  <Slides>40</Slides>
  <Notes>21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新細明體</vt:lpstr>
      <vt:lpstr>等线</vt:lpstr>
      <vt:lpstr>Arial</vt:lpstr>
      <vt:lpstr>Gill Sans MT</vt:lpstr>
      <vt:lpstr>Wingdings</vt:lpstr>
      <vt:lpstr>Simple Light</vt:lpstr>
      <vt:lpstr>圖庫</vt:lpstr>
      <vt:lpstr>EECS3030 probability final project</vt:lpstr>
      <vt:lpstr>大綱</vt:lpstr>
      <vt:lpstr>前言、動機</vt:lpstr>
      <vt:lpstr>研究目的</vt:lpstr>
      <vt:lpstr>數據收集方式</vt:lpstr>
      <vt:lpstr>搜集數據地點</vt:lpstr>
      <vt:lpstr>PowerPoint 簡報</vt:lpstr>
      <vt:lpstr>PowerPoint 簡報</vt:lpstr>
      <vt:lpstr>PowerPoint 簡報</vt:lpstr>
      <vt:lpstr>數據記錄方式</vt:lpstr>
      <vt:lpstr>數據</vt:lpstr>
      <vt:lpstr>分析方式</vt:lpstr>
      <vt:lpstr>人數與時間關係</vt:lpstr>
      <vt:lpstr>PowerPoint 簡報</vt:lpstr>
      <vt:lpstr>cross  validation</vt:lpstr>
      <vt:lpstr>Accuracy   table</vt:lpstr>
      <vt:lpstr>人數與時間關係(分成三個時段)</vt:lpstr>
      <vt:lpstr>PowerPoint 簡報</vt:lpstr>
      <vt:lpstr>分析</vt:lpstr>
      <vt:lpstr>PowerPoint 簡報</vt:lpstr>
      <vt:lpstr>餐廳與人數關係</vt:lpstr>
      <vt:lpstr>PowerPoint 簡報</vt:lpstr>
      <vt:lpstr>PowerPoint 簡報</vt:lpstr>
      <vt:lpstr>分析</vt:lpstr>
      <vt:lpstr>舉例來說…</vt:lpstr>
      <vt:lpstr>解決方法</vt:lpstr>
      <vt:lpstr>PowerPoint 簡報</vt:lpstr>
      <vt:lpstr>PowerPoint 簡報</vt:lpstr>
      <vt:lpstr>可能問題點</vt:lpstr>
      <vt:lpstr>餐廳與男女比的關係</vt:lpstr>
      <vt:lpstr>PowerPoint 簡報</vt:lpstr>
      <vt:lpstr>PowerPoint 簡報</vt:lpstr>
      <vt:lpstr>PowerPoint 簡報</vt:lpstr>
      <vt:lpstr>PowerPoint 簡報</vt:lpstr>
      <vt:lpstr>分析</vt:lpstr>
      <vt:lpstr>小結論</vt:lpstr>
      <vt:lpstr>可能原因</vt:lpstr>
      <vt:lpstr>結論</vt:lpstr>
      <vt:lpstr>Work contribution</vt:lpstr>
      <vt:lpstr>PowerPoint 簡報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EE3030 probability final project</dc:title>
  <cp:lastModifiedBy>柳奕丞</cp:lastModifiedBy>
  <cp:revision>15</cp:revision>
  <dcterms:modified xsi:type="dcterms:W3CDTF">2019-06-21T06:36:38Z</dcterms:modified>
</cp:coreProperties>
</file>